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9" r:id="rId3"/>
    <p:sldId id="261" r:id="rId4"/>
    <p:sldId id="258" r:id="rId5"/>
    <p:sldId id="262" r:id="rId6"/>
    <p:sldId id="263" r:id="rId7"/>
    <p:sldId id="264" r:id="rId8"/>
    <p:sldId id="267" r:id="rId9"/>
    <p:sldId id="265" r:id="rId10"/>
    <p:sldId id="268" r:id="rId11"/>
    <p:sldId id="270" r:id="rId12"/>
    <p:sldId id="269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14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C52B4-72C6-4351-BCE9-2C7D00FD98FD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45F62F3-2AE6-4F7B-978F-1DAA321BC416}">
      <dgm:prSet/>
      <dgm:spPr/>
      <dgm:t>
        <a:bodyPr/>
        <a:lstStyle/>
        <a:p>
          <a:r>
            <a:rPr lang="en-US"/>
            <a:t>a) This Movie Data contains 1000 rows and 12 columns.</a:t>
          </a:r>
        </a:p>
      </dgm:t>
    </dgm:pt>
    <dgm:pt modelId="{CF4B142B-1FE1-467F-8210-0FF78ACDCC0A}" type="parTrans" cxnId="{2CC84A2C-B138-450B-A1B9-171C7E656BB4}">
      <dgm:prSet/>
      <dgm:spPr/>
      <dgm:t>
        <a:bodyPr/>
        <a:lstStyle/>
        <a:p>
          <a:endParaRPr lang="en-US"/>
        </a:p>
      </dgm:t>
    </dgm:pt>
    <dgm:pt modelId="{3563E5AC-4589-45C1-97A0-677B05C30072}" type="sibTrans" cxnId="{2CC84A2C-B138-450B-A1B9-171C7E656BB4}">
      <dgm:prSet/>
      <dgm:spPr/>
      <dgm:t>
        <a:bodyPr/>
        <a:lstStyle/>
        <a:p>
          <a:endParaRPr lang="en-US"/>
        </a:p>
      </dgm:t>
    </dgm:pt>
    <dgm:pt modelId="{7F932D28-1CF9-4FBE-A66B-E98F54BC931B}">
      <dgm:prSet/>
      <dgm:spPr/>
      <dgm:t>
        <a:bodyPr/>
        <a:lstStyle/>
        <a:p>
          <a:r>
            <a:rPr lang="en-US"/>
            <a:t>b) The Data had very less missing values and that too in Revenue and Metadata feature only.</a:t>
          </a:r>
        </a:p>
      </dgm:t>
    </dgm:pt>
    <dgm:pt modelId="{B6C54B0E-93E5-4CB6-9FEA-7E7E40000CD2}" type="parTrans" cxnId="{2F3C49B2-1263-46F2-85EF-E3BCEBAC9D2E}">
      <dgm:prSet/>
      <dgm:spPr/>
      <dgm:t>
        <a:bodyPr/>
        <a:lstStyle/>
        <a:p>
          <a:endParaRPr lang="en-US"/>
        </a:p>
      </dgm:t>
    </dgm:pt>
    <dgm:pt modelId="{1476D105-E4F6-448B-A58B-41A66C4ED64B}" type="sibTrans" cxnId="{2F3C49B2-1263-46F2-85EF-E3BCEBAC9D2E}">
      <dgm:prSet/>
      <dgm:spPr/>
      <dgm:t>
        <a:bodyPr/>
        <a:lstStyle/>
        <a:p>
          <a:endParaRPr lang="en-US"/>
        </a:p>
      </dgm:t>
    </dgm:pt>
    <dgm:pt modelId="{3BBB3245-E4AA-4BBC-9AC3-4E1145A9CE0F}">
      <dgm:prSet/>
      <dgm:spPr/>
      <dgm:t>
        <a:bodyPr/>
        <a:lstStyle/>
        <a:p>
          <a:r>
            <a:rPr lang="en-US" dirty="0"/>
            <a:t>c) Pre and Post Profiling has been done using the panda profiling.</a:t>
          </a:r>
        </a:p>
      </dgm:t>
    </dgm:pt>
    <dgm:pt modelId="{4E34B004-8DA3-41A8-831E-CA2E7709D214}" type="parTrans" cxnId="{BFD382CD-D6A5-4125-9FCE-97E1D75E79B0}">
      <dgm:prSet/>
      <dgm:spPr/>
      <dgm:t>
        <a:bodyPr/>
        <a:lstStyle/>
        <a:p>
          <a:endParaRPr lang="en-US"/>
        </a:p>
      </dgm:t>
    </dgm:pt>
    <dgm:pt modelId="{8AF732C9-7FC1-42DA-8457-3D60AD467F33}" type="sibTrans" cxnId="{BFD382CD-D6A5-4125-9FCE-97E1D75E79B0}">
      <dgm:prSet/>
      <dgm:spPr/>
      <dgm:t>
        <a:bodyPr/>
        <a:lstStyle/>
        <a:p>
          <a:endParaRPr lang="en-US"/>
        </a:p>
      </dgm:t>
    </dgm:pt>
    <dgm:pt modelId="{910BEBB0-E010-41CB-BD6B-AF5B3C1FD51A}">
      <dgm:prSet/>
      <dgm:spPr/>
      <dgm:t>
        <a:bodyPr/>
        <a:lstStyle/>
        <a:p>
          <a:r>
            <a:rPr lang="en-US"/>
            <a:t>d) Most of the movies released in  2013, 2014, 2015, and 2016.</a:t>
          </a:r>
        </a:p>
      </dgm:t>
    </dgm:pt>
    <dgm:pt modelId="{16DAD436-49C1-4F3D-B1C0-8B6D7620BBA4}" type="parTrans" cxnId="{C71159A5-9F61-4556-8FD3-FB17E4050645}">
      <dgm:prSet/>
      <dgm:spPr/>
      <dgm:t>
        <a:bodyPr/>
        <a:lstStyle/>
        <a:p>
          <a:endParaRPr lang="en-US"/>
        </a:p>
      </dgm:t>
    </dgm:pt>
    <dgm:pt modelId="{55C0A1D1-6BC2-4DC4-840C-ED570CA7C44F}" type="sibTrans" cxnId="{C71159A5-9F61-4556-8FD3-FB17E4050645}">
      <dgm:prSet/>
      <dgm:spPr/>
      <dgm:t>
        <a:bodyPr/>
        <a:lstStyle/>
        <a:p>
          <a:endParaRPr lang="en-US"/>
        </a:p>
      </dgm:t>
    </dgm:pt>
    <dgm:pt modelId="{C68A97AB-F21A-4EC6-8170-3AE1F586DB1B}">
      <dgm:prSet/>
      <dgm:spPr/>
      <dgm:t>
        <a:bodyPr/>
        <a:lstStyle/>
        <a:p>
          <a:r>
            <a:rPr lang="en-US"/>
            <a:t>e) Maximum number of movies were released in year 2016.</a:t>
          </a:r>
        </a:p>
      </dgm:t>
    </dgm:pt>
    <dgm:pt modelId="{B86AF2F0-1EA8-4834-B3A4-84D092A7FCFF}" type="parTrans" cxnId="{0E9B36C3-724E-4B61-8042-7AD53DA3BC0E}">
      <dgm:prSet/>
      <dgm:spPr/>
      <dgm:t>
        <a:bodyPr/>
        <a:lstStyle/>
        <a:p>
          <a:endParaRPr lang="en-US"/>
        </a:p>
      </dgm:t>
    </dgm:pt>
    <dgm:pt modelId="{00C869C3-4A8E-44AE-AA43-8BADD49148B1}" type="sibTrans" cxnId="{0E9B36C3-724E-4B61-8042-7AD53DA3BC0E}">
      <dgm:prSet/>
      <dgm:spPr/>
      <dgm:t>
        <a:bodyPr/>
        <a:lstStyle/>
        <a:p>
          <a:endParaRPr lang="en-US"/>
        </a:p>
      </dgm:t>
    </dgm:pt>
    <dgm:pt modelId="{932CADA3-25DD-4F10-AEF6-CE356D100B69}">
      <dgm:prSet/>
      <dgm:spPr/>
      <dgm:t>
        <a:bodyPr/>
        <a:lstStyle/>
        <a:p>
          <a:r>
            <a:rPr lang="en-US"/>
            <a:t>f) Most successful year in terms of revenue was year 2016.</a:t>
          </a:r>
        </a:p>
      </dgm:t>
    </dgm:pt>
    <dgm:pt modelId="{ED256714-2DD7-4B00-A9B9-10D5D969E763}" type="parTrans" cxnId="{52FEA849-DB84-4C50-8A95-FD0BF2CDF49B}">
      <dgm:prSet/>
      <dgm:spPr/>
      <dgm:t>
        <a:bodyPr/>
        <a:lstStyle/>
        <a:p>
          <a:endParaRPr lang="en-US"/>
        </a:p>
      </dgm:t>
    </dgm:pt>
    <dgm:pt modelId="{DD7CEE62-FD0E-4813-B513-972D8295B98B}" type="sibTrans" cxnId="{52FEA849-DB84-4C50-8A95-FD0BF2CDF49B}">
      <dgm:prSet/>
      <dgm:spPr/>
      <dgm:t>
        <a:bodyPr/>
        <a:lstStyle/>
        <a:p>
          <a:endParaRPr lang="en-US"/>
        </a:p>
      </dgm:t>
    </dgm:pt>
    <dgm:pt modelId="{5454D27A-13B9-48D0-A452-E48EEF716F9A}">
      <dgm:prSet/>
      <dgm:spPr/>
      <dgm:t>
        <a:bodyPr/>
        <a:lstStyle/>
        <a:p>
          <a:r>
            <a:rPr lang="en-US"/>
            <a:t>g) Action,Adventure,Sci-Fi is the most revenue geenerating Movie genre.</a:t>
          </a:r>
        </a:p>
      </dgm:t>
    </dgm:pt>
    <dgm:pt modelId="{A14D1E62-328B-46AE-9E0F-FE0600A96A16}" type="parTrans" cxnId="{542B0A5B-2D65-458F-A8BC-B37C6EDB9665}">
      <dgm:prSet/>
      <dgm:spPr/>
      <dgm:t>
        <a:bodyPr/>
        <a:lstStyle/>
        <a:p>
          <a:endParaRPr lang="en-US"/>
        </a:p>
      </dgm:t>
    </dgm:pt>
    <dgm:pt modelId="{A87CAE11-54E1-4BF9-B1AE-ABD8DA039BB9}" type="sibTrans" cxnId="{542B0A5B-2D65-458F-A8BC-B37C6EDB9665}">
      <dgm:prSet/>
      <dgm:spPr/>
      <dgm:t>
        <a:bodyPr/>
        <a:lstStyle/>
        <a:p>
          <a:endParaRPr lang="en-US"/>
        </a:p>
      </dgm:t>
    </dgm:pt>
    <dgm:pt modelId="{7693C855-93CC-41DD-95D3-239184F137EC}">
      <dgm:prSet/>
      <dgm:spPr/>
      <dgm:t>
        <a:bodyPr/>
        <a:lstStyle/>
        <a:p>
          <a:r>
            <a:rPr lang="en-US" dirty="0"/>
            <a:t>h) Rating Categorized as 'Bad' , 'Below Average', 'Average', 'Above Average', 'Must Watch', which can give more insight.</a:t>
          </a:r>
        </a:p>
      </dgm:t>
    </dgm:pt>
    <dgm:pt modelId="{F2B88158-63A9-436A-BC1F-9F8522D42E6C}" type="parTrans" cxnId="{005F81AF-2BAE-4EF2-BEE5-38D5B8497C66}">
      <dgm:prSet/>
      <dgm:spPr/>
      <dgm:t>
        <a:bodyPr/>
        <a:lstStyle/>
        <a:p>
          <a:endParaRPr lang="en-US"/>
        </a:p>
      </dgm:t>
    </dgm:pt>
    <dgm:pt modelId="{8CB64DEF-CC1F-4231-8C29-5A5D1663B1F7}" type="sibTrans" cxnId="{005F81AF-2BAE-4EF2-BEE5-38D5B8497C66}">
      <dgm:prSet/>
      <dgm:spPr/>
      <dgm:t>
        <a:bodyPr/>
        <a:lstStyle/>
        <a:p>
          <a:endParaRPr lang="en-US"/>
        </a:p>
      </dgm:t>
    </dgm:pt>
    <dgm:pt modelId="{7835667B-37A9-4599-98A0-587939C071B0}">
      <dgm:prSet/>
      <dgm:spPr/>
      <dgm:t>
        <a:bodyPr/>
        <a:lstStyle/>
        <a:p>
          <a:r>
            <a:rPr lang="en-US"/>
            <a:t>i) Rating of Movie is highly corelated with Votes and Metascores of the movie.</a:t>
          </a:r>
        </a:p>
      </dgm:t>
    </dgm:pt>
    <dgm:pt modelId="{E3FF3CA3-2D96-4604-85EF-8502EF819115}" type="parTrans" cxnId="{DDFFF449-005A-4674-A180-A728B02EF5B7}">
      <dgm:prSet/>
      <dgm:spPr/>
      <dgm:t>
        <a:bodyPr/>
        <a:lstStyle/>
        <a:p>
          <a:endParaRPr lang="en-US"/>
        </a:p>
      </dgm:t>
    </dgm:pt>
    <dgm:pt modelId="{9B3E1C69-38FB-4CBF-978A-E42FBC4D65AC}" type="sibTrans" cxnId="{DDFFF449-005A-4674-A180-A728B02EF5B7}">
      <dgm:prSet/>
      <dgm:spPr/>
      <dgm:t>
        <a:bodyPr/>
        <a:lstStyle/>
        <a:p>
          <a:endParaRPr lang="en-US"/>
        </a:p>
      </dgm:t>
    </dgm:pt>
    <dgm:pt modelId="{B0DF8240-76A8-4C48-BCEF-B22B2F2824B9}">
      <dgm:prSet/>
      <dgm:spPr/>
      <dgm:t>
        <a:bodyPr/>
        <a:lstStyle/>
        <a:p>
          <a:r>
            <a:rPr lang="en-US"/>
            <a:t>j) Revenue of the Movie is highly corelated to the number of votes to the movie.</a:t>
          </a:r>
        </a:p>
      </dgm:t>
    </dgm:pt>
    <dgm:pt modelId="{F4616156-3524-4DC8-81BC-DAB9B865CEE1}" type="parTrans" cxnId="{F82529C2-CD37-4F9C-89C9-6C9DF8BB0C7C}">
      <dgm:prSet/>
      <dgm:spPr/>
      <dgm:t>
        <a:bodyPr/>
        <a:lstStyle/>
        <a:p>
          <a:endParaRPr lang="en-US"/>
        </a:p>
      </dgm:t>
    </dgm:pt>
    <dgm:pt modelId="{8DF70850-15B4-4CF0-9CE9-22F551886BB8}" type="sibTrans" cxnId="{F82529C2-CD37-4F9C-89C9-6C9DF8BB0C7C}">
      <dgm:prSet/>
      <dgm:spPr/>
      <dgm:t>
        <a:bodyPr/>
        <a:lstStyle/>
        <a:p>
          <a:endParaRPr lang="en-US"/>
        </a:p>
      </dgm:t>
    </dgm:pt>
    <dgm:pt modelId="{8DE36BA4-3DAB-4667-A548-9667181344F9}" type="pres">
      <dgm:prSet presAssocID="{615C52B4-72C6-4351-BCE9-2C7D00FD98FD}" presName="linear" presStyleCnt="0">
        <dgm:presLayoutVars>
          <dgm:animLvl val="lvl"/>
          <dgm:resizeHandles val="exact"/>
        </dgm:presLayoutVars>
      </dgm:prSet>
      <dgm:spPr/>
    </dgm:pt>
    <dgm:pt modelId="{C941C330-2DBB-41D5-9271-A02F9F7BFCAB}" type="pres">
      <dgm:prSet presAssocID="{C45F62F3-2AE6-4F7B-978F-1DAA321BC416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E48E6021-F7AF-4273-B5FA-EC8F55DF1E05}" type="pres">
      <dgm:prSet presAssocID="{3563E5AC-4589-45C1-97A0-677B05C30072}" presName="spacer" presStyleCnt="0"/>
      <dgm:spPr/>
    </dgm:pt>
    <dgm:pt modelId="{878CBFDF-60C3-4955-9DF2-16972BA4BC13}" type="pres">
      <dgm:prSet presAssocID="{7F932D28-1CF9-4FBE-A66B-E98F54BC931B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900FDDAD-E337-4A7D-AD22-21D2DFDCDDA3}" type="pres">
      <dgm:prSet presAssocID="{1476D105-E4F6-448B-A58B-41A66C4ED64B}" presName="spacer" presStyleCnt="0"/>
      <dgm:spPr/>
    </dgm:pt>
    <dgm:pt modelId="{548F1A4D-2D07-4947-B86E-694D517DA35F}" type="pres">
      <dgm:prSet presAssocID="{3BBB3245-E4AA-4BBC-9AC3-4E1145A9CE0F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04A0F701-A0EA-43ED-97F1-A911CD79C876}" type="pres">
      <dgm:prSet presAssocID="{8AF732C9-7FC1-42DA-8457-3D60AD467F33}" presName="spacer" presStyleCnt="0"/>
      <dgm:spPr/>
    </dgm:pt>
    <dgm:pt modelId="{8125A832-6628-413E-A69F-4EEF1477C442}" type="pres">
      <dgm:prSet presAssocID="{910BEBB0-E010-41CB-BD6B-AF5B3C1FD51A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7949F357-AAFC-4F25-BB82-77A69B41E953}" type="pres">
      <dgm:prSet presAssocID="{55C0A1D1-6BC2-4DC4-840C-ED570CA7C44F}" presName="spacer" presStyleCnt="0"/>
      <dgm:spPr/>
    </dgm:pt>
    <dgm:pt modelId="{C466AFC9-51F7-4158-B438-D84CB9564D47}" type="pres">
      <dgm:prSet presAssocID="{C68A97AB-F21A-4EC6-8170-3AE1F586DB1B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D4421AD1-E1E4-4EC9-855D-61E668539C0E}" type="pres">
      <dgm:prSet presAssocID="{00C869C3-4A8E-44AE-AA43-8BADD49148B1}" presName="spacer" presStyleCnt="0"/>
      <dgm:spPr/>
    </dgm:pt>
    <dgm:pt modelId="{B4ED369F-D43A-4DEF-824B-34D50ACB9E2A}" type="pres">
      <dgm:prSet presAssocID="{932CADA3-25DD-4F10-AEF6-CE356D100B69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FB6EE075-916B-4C3E-AAA8-EA6FDFD3932E}" type="pres">
      <dgm:prSet presAssocID="{DD7CEE62-FD0E-4813-B513-972D8295B98B}" presName="spacer" presStyleCnt="0"/>
      <dgm:spPr/>
    </dgm:pt>
    <dgm:pt modelId="{05FF7D6B-6905-408D-B0B9-E7CB66930575}" type="pres">
      <dgm:prSet presAssocID="{5454D27A-13B9-48D0-A452-E48EEF716F9A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CF74C66B-84FA-4954-B117-A5D00C49FD09}" type="pres">
      <dgm:prSet presAssocID="{A87CAE11-54E1-4BF9-B1AE-ABD8DA039BB9}" presName="spacer" presStyleCnt="0"/>
      <dgm:spPr/>
    </dgm:pt>
    <dgm:pt modelId="{798EA388-D69C-4E6A-9B2C-BF7A848CEC93}" type="pres">
      <dgm:prSet presAssocID="{7693C855-93CC-41DD-95D3-239184F137EC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34E8E7D7-39C1-4871-9868-D3E1A40A68AE}" type="pres">
      <dgm:prSet presAssocID="{8CB64DEF-CC1F-4231-8C29-5A5D1663B1F7}" presName="spacer" presStyleCnt="0"/>
      <dgm:spPr/>
    </dgm:pt>
    <dgm:pt modelId="{7666FC99-550E-4474-B27E-DF7B3AFD3765}" type="pres">
      <dgm:prSet presAssocID="{7835667B-37A9-4599-98A0-587939C071B0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EF65E93F-B29D-4618-939D-6816F2BE2F8E}" type="pres">
      <dgm:prSet presAssocID="{9B3E1C69-38FB-4CBF-978A-E42FBC4D65AC}" presName="spacer" presStyleCnt="0"/>
      <dgm:spPr/>
    </dgm:pt>
    <dgm:pt modelId="{67BF11D3-7948-4D61-A082-EBC53A437E58}" type="pres">
      <dgm:prSet presAssocID="{B0DF8240-76A8-4C48-BCEF-B22B2F2824B9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898FE509-4D98-4C38-8BD3-A5B229CD8417}" type="presOf" srcId="{7693C855-93CC-41DD-95D3-239184F137EC}" destId="{798EA388-D69C-4E6A-9B2C-BF7A848CEC93}" srcOrd="0" destOrd="0" presId="urn:microsoft.com/office/officeart/2005/8/layout/vList2"/>
    <dgm:cxn modelId="{D8EFE20D-B7A3-4F4E-AFAB-B50B3BA8889A}" type="presOf" srcId="{932CADA3-25DD-4F10-AEF6-CE356D100B69}" destId="{B4ED369F-D43A-4DEF-824B-34D50ACB9E2A}" srcOrd="0" destOrd="0" presId="urn:microsoft.com/office/officeart/2005/8/layout/vList2"/>
    <dgm:cxn modelId="{6E4C3211-73CF-48DE-81E2-6FE4D3E6B4E1}" type="presOf" srcId="{615C52B4-72C6-4351-BCE9-2C7D00FD98FD}" destId="{8DE36BA4-3DAB-4667-A548-9667181344F9}" srcOrd="0" destOrd="0" presId="urn:microsoft.com/office/officeart/2005/8/layout/vList2"/>
    <dgm:cxn modelId="{FCF2E825-789B-44ED-A810-65983CFACF19}" type="presOf" srcId="{7835667B-37A9-4599-98A0-587939C071B0}" destId="{7666FC99-550E-4474-B27E-DF7B3AFD3765}" srcOrd="0" destOrd="0" presId="urn:microsoft.com/office/officeart/2005/8/layout/vList2"/>
    <dgm:cxn modelId="{2CC84A2C-B138-450B-A1B9-171C7E656BB4}" srcId="{615C52B4-72C6-4351-BCE9-2C7D00FD98FD}" destId="{C45F62F3-2AE6-4F7B-978F-1DAA321BC416}" srcOrd="0" destOrd="0" parTransId="{CF4B142B-1FE1-467F-8210-0FF78ACDCC0A}" sibTransId="{3563E5AC-4589-45C1-97A0-677B05C30072}"/>
    <dgm:cxn modelId="{5AA5402F-BA1A-41A8-9F26-BC3453113D76}" type="presOf" srcId="{7F932D28-1CF9-4FBE-A66B-E98F54BC931B}" destId="{878CBFDF-60C3-4955-9DF2-16972BA4BC13}" srcOrd="0" destOrd="0" presId="urn:microsoft.com/office/officeart/2005/8/layout/vList2"/>
    <dgm:cxn modelId="{A6B94338-4980-4595-B0ED-525905C39463}" type="presOf" srcId="{C68A97AB-F21A-4EC6-8170-3AE1F586DB1B}" destId="{C466AFC9-51F7-4158-B438-D84CB9564D47}" srcOrd="0" destOrd="0" presId="urn:microsoft.com/office/officeart/2005/8/layout/vList2"/>
    <dgm:cxn modelId="{041E263B-7EA7-4EC5-8FF3-0037A86980ED}" type="presOf" srcId="{910BEBB0-E010-41CB-BD6B-AF5B3C1FD51A}" destId="{8125A832-6628-413E-A69F-4EEF1477C442}" srcOrd="0" destOrd="0" presId="urn:microsoft.com/office/officeart/2005/8/layout/vList2"/>
    <dgm:cxn modelId="{542B0A5B-2D65-458F-A8BC-B37C6EDB9665}" srcId="{615C52B4-72C6-4351-BCE9-2C7D00FD98FD}" destId="{5454D27A-13B9-48D0-A452-E48EEF716F9A}" srcOrd="6" destOrd="0" parTransId="{A14D1E62-328B-46AE-9E0F-FE0600A96A16}" sibTransId="{A87CAE11-54E1-4BF9-B1AE-ABD8DA039BB9}"/>
    <dgm:cxn modelId="{6685CF44-B53B-4DBB-B7EF-F2AD12E6168E}" type="presOf" srcId="{C45F62F3-2AE6-4F7B-978F-1DAA321BC416}" destId="{C941C330-2DBB-41D5-9271-A02F9F7BFCAB}" srcOrd="0" destOrd="0" presId="urn:microsoft.com/office/officeart/2005/8/layout/vList2"/>
    <dgm:cxn modelId="{52FEA849-DB84-4C50-8A95-FD0BF2CDF49B}" srcId="{615C52B4-72C6-4351-BCE9-2C7D00FD98FD}" destId="{932CADA3-25DD-4F10-AEF6-CE356D100B69}" srcOrd="5" destOrd="0" parTransId="{ED256714-2DD7-4B00-A9B9-10D5D969E763}" sibTransId="{DD7CEE62-FD0E-4813-B513-972D8295B98B}"/>
    <dgm:cxn modelId="{DDFFF449-005A-4674-A180-A728B02EF5B7}" srcId="{615C52B4-72C6-4351-BCE9-2C7D00FD98FD}" destId="{7835667B-37A9-4599-98A0-587939C071B0}" srcOrd="8" destOrd="0" parTransId="{E3FF3CA3-2D96-4604-85EF-8502EF819115}" sibTransId="{9B3E1C69-38FB-4CBF-978A-E42FBC4D65AC}"/>
    <dgm:cxn modelId="{C71159A5-9F61-4556-8FD3-FB17E4050645}" srcId="{615C52B4-72C6-4351-BCE9-2C7D00FD98FD}" destId="{910BEBB0-E010-41CB-BD6B-AF5B3C1FD51A}" srcOrd="3" destOrd="0" parTransId="{16DAD436-49C1-4F3D-B1C0-8B6D7620BBA4}" sibTransId="{55C0A1D1-6BC2-4DC4-840C-ED570CA7C44F}"/>
    <dgm:cxn modelId="{68C4E7A7-73D0-4C81-ACE5-43F34FD21537}" type="presOf" srcId="{B0DF8240-76A8-4C48-BCEF-B22B2F2824B9}" destId="{67BF11D3-7948-4D61-A082-EBC53A437E58}" srcOrd="0" destOrd="0" presId="urn:microsoft.com/office/officeart/2005/8/layout/vList2"/>
    <dgm:cxn modelId="{005F81AF-2BAE-4EF2-BEE5-38D5B8497C66}" srcId="{615C52B4-72C6-4351-BCE9-2C7D00FD98FD}" destId="{7693C855-93CC-41DD-95D3-239184F137EC}" srcOrd="7" destOrd="0" parTransId="{F2B88158-63A9-436A-BC1F-9F8522D42E6C}" sibTransId="{8CB64DEF-CC1F-4231-8C29-5A5D1663B1F7}"/>
    <dgm:cxn modelId="{2F3C49B2-1263-46F2-85EF-E3BCEBAC9D2E}" srcId="{615C52B4-72C6-4351-BCE9-2C7D00FD98FD}" destId="{7F932D28-1CF9-4FBE-A66B-E98F54BC931B}" srcOrd="1" destOrd="0" parTransId="{B6C54B0E-93E5-4CB6-9FEA-7E7E40000CD2}" sibTransId="{1476D105-E4F6-448B-A58B-41A66C4ED64B}"/>
    <dgm:cxn modelId="{F82529C2-CD37-4F9C-89C9-6C9DF8BB0C7C}" srcId="{615C52B4-72C6-4351-BCE9-2C7D00FD98FD}" destId="{B0DF8240-76A8-4C48-BCEF-B22B2F2824B9}" srcOrd="9" destOrd="0" parTransId="{F4616156-3524-4DC8-81BC-DAB9B865CEE1}" sibTransId="{8DF70850-15B4-4CF0-9CE9-22F551886BB8}"/>
    <dgm:cxn modelId="{0E9B36C3-724E-4B61-8042-7AD53DA3BC0E}" srcId="{615C52B4-72C6-4351-BCE9-2C7D00FD98FD}" destId="{C68A97AB-F21A-4EC6-8170-3AE1F586DB1B}" srcOrd="4" destOrd="0" parTransId="{B86AF2F0-1EA8-4834-B3A4-84D092A7FCFF}" sibTransId="{00C869C3-4A8E-44AE-AA43-8BADD49148B1}"/>
    <dgm:cxn modelId="{BFD382CD-D6A5-4125-9FCE-97E1D75E79B0}" srcId="{615C52B4-72C6-4351-BCE9-2C7D00FD98FD}" destId="{3BBB3245-E4AA-4BBC-9AC3-4E1145A9CE0F}" srcOrd="2" destOrd="0" parTransId="{4E34B004-8DA3-41A8-831E-CA2E7709D214}" sibTransId="{8AF732C9-7FC1-42DA-8457-3D60AD467F33}"/>
    <dgm:cxn modelId="{0B3420CE-5E11-40EB-8F41-BD2CA68A0A5D}" type="presOf" srcId="{5454D27A-13B9-48D0-A452-E48EEF716F9A}" destId="{05FF7D6B-6905-408D-B0B9-E7CB66930575}" srcOrd="0" destOrd="0" presId="urn:microsoft.com/office/officeart/2005/8/layout/vList2"/>
    <dgm:cxn modelId="{83B6E6FA-AC2E-4553-B548-504052D32033}" type="presOf" srcId="{3BBB3245-E4AA-4BBC-9AC3-4E1145A9CE0F}" destId="{548F1A4D-2D07-4947-B86E-694D517DA35F}" srcOrd="0" destOrd="0" presId="urn:microsoft.com/office/officeart/2005/8/layout/vList2"/>
    <dgm:cxn modelId="{6CE6A1EF-05B7-4902-A10C-A2DB27E2FBA6}" type="presParOf" srcId="{8DE36BA4-3DAB-4667-A548-9667181344F9}" destId="{C941C330-2DBB-41D5-9271-A02F9F7BFCAB}" srcOrd="0" destOrd="0" presId="urn:microsoft.com/office/officeart/2005/8/layout/vList2"/>
    <dgm:cxn modelId="{726149B0-F118-4737-9A49-BC3B45498DF6}" type="presParOf" srcId="{8DE36BA4-3DAB-4667-A548-9667181344F9}" destId="{E48E6021-F7AF-4273-B5FA-EC8F55DF1E05}" srcOrd="1" destOrd="0" presId="urn:microsoft.com/office/officeart/2005/8/layout/vList2"/>
    <dgm:cxn modelId="{EDFD8A71-74BE-468B-ABB0-4A4B944E8232}" type="presParOf" srcId="{8DE36BA4-3DAB-4667-A548-9667181344F9}" destId="{878CBFDF-60C3-4955-9DF2-16972BA4BC13}" srcOrd="2" destOrd="0" presId="urn:microsoft.com/office/officeart/2005/8/layout/vList2"/>
    <dgm:cxn modelId="{D37DD41A-AA2C-41A1-BCB7-1FAE0665BB3C}" type="presParOf" srcId="{8DE36BA4-3DAB-4667-A548-9667181344F9}" destId="{900FDDAD-E337-4A7D-AD22-21D2DFDCDDA3}" srcOrd="3" destOrd="0" presId="urn:microsoft.com/office/officeart/2005/8/layout/vList2"/>
    <dgm:cxn modelId="{96DC13A9-5295-4BDA-86D9-95B570A16864}" type="presParOf" srcId="{8DE36BA4-3DAB-4667-A548-9667181344F9}" destId="{548F1A4D-2D07-4947-B86E-694D517DA35F}" srcOrd="4" destOrd="0" presId="urn:microsoft.com/office/officeart/2005/8/layout/vList2"/>
    <dgm:cxn modelId="{F3AFEFD2-82CA-434F-9FA4-D4A0407CFFF0}" type="presParOf" srcId="{8DE36BA4-3DAB-4667-A548-9667181344F9}" destId="{04A0F701-A0EA-43ED-97F1-A911CD79C876}" srcOrd="5" destOrd="0" presId="urn:microsoft.com/office/officeart/2005/8/layout/vList2"/>
    <dgm:cxn modelId="{3E233AFB-54D1-4805-9456-C081E471354B}" type="presParOf" srcId="{8DE36BA4-3DAB-4667-A548-9667181344F9}" destId="{8125A832-6628-413E-A69F-4EEF1477C442}" srcOrd="6" destOrd="0" presId="urn:microsoft.com/office/officeart/2005/8/layout/vList2"/>
    <dgm:cxn modelId="{8EC41151-77AC-4A12-B1D1-9F1F7F8A7BBF}" type="presParOf" srcId="{8DE36BA4-3DAB-4667-A548-9667181344F9}" destId="{7949F357-AAFC-4F25-BB82-77A69B41E953}" srcOrd="7" destOrd="0" presId="urn:microsoft.com/office/officeart/2005/8/layout/vList2"/>
    <dgm:cxn modelId="{BD73AA49-7874-47E1-A973-362E5A831408}" type="presParOf" srcId="{8DE36BA4-3DAB-4667-A548-9667181344F9}" destId="{C466AFC9-51F7-4158-B438-D84CB9564D47}" srcOrd="8" destOrd="0" presId="urn:microsoft.com/office/officeart/2005/8/layout/vList2"/>
    <dgm:cxn modelId="{D2ACC0EE-2A53-4873-B913-737CECB39D6D}" type="presParOf" srcId="{8DE36BA4-3DAB-4667-A548-9667181344F9}" destId="{D4421AD1-E1E4-4EC9-855D-61E668539C0E}" srcOrd="9" destOrd="0" presId="urn:microsoft.com/office/officeart/2005/8/layout/vList2"/>
    <dgm:cxn modelId="{32F3FFC0-DB69-4A88-8125-A348FF3954D0}" type="presParOf" srcId="{8DE36BA4-3DAB-4667-A548-9667181344F9}" destId="{B4ED369F-D43A-4DEF-824B-34D50ACB9E2A}" srcOrd="10" destOrd="0" presId="urn:microsoft.com/office/officeart/2005/8/layout/vList2"/>
    <dgm:cxn modelId="{74DC0607-A175-4CF5-96F8-1A368BB39156}" type="presParOf" srcId="{8DE36BA4-3DAB-4667-A548-9667181344F9}" destId="{FB6EE075-916B-4C3E-AAA8-EA6FDFD3932E}" srcOrd="11" destOrd="0" presId="urn:microsoft.com/office/officeart/2005/8/layout/vList2"/>
    <dgm:cxn modelId="{B0BB356F-2606-4EB0-9382-E1993D23C7D6}" type="presParOf" srcId="{8DE36BA4-3DAB-4667-A548-9667181344F9}" destId="{05FF7D6B-6905-408D-B0B9-E7CB66930575}" srcOrd="12" destOrd="0" presId="urn:microsoft.com/office/officeart/2005/8/layout/vList2"/>
    <dgm:cxn modelId="{49E952E6-5D9F-4D04-9760-66450A8919D8}" type="presParOf" srcId="{8DE36BA4-3DAB-4667-A548-9667181344F9}" destId="{CF74C66B-84FA-4954-B117-A5D00C49FD09}" srcOrd="13" destOrd="0" presId="urn:microsoft.com/office/officeart/2005/8/layout/vList2"/>
    <dgm:cxn modelId="{22AE9DCD-F555-412D-A323-5FB8DF67C558}" type="presParOf" srcId="{8DE36BA4-3DAB-4667-A548-9667181344F9}" destId="{798EA388-D69C-4E6A-9B2C-BF7A848CEC93}" srcOrd="14" destOrd="0" presId="urn:microsoft.com/office/officeart/2005/8/layout/vList2"/>
    <dgm:cxn modelId="{4DF63FE5-178E-4F46-8016-8A6A53CFE9EB}" type="presParOf" srcId="{8DE36BA4-3DAB-4667-A548-9667181344F9}" destId="{34E8E7D7-39C1-4871-9868-D3E1A40A68AE}" srcOrd="15" destOrd="0" presId="urn:microsoft.com/office/officeart/2005/8/layout/vList2"/>
    <dgm:cxn modelId="{CAEB6B64-F3F4-4DB5-BAC7-9F35BC5085E0}" type="presParOf" srcId="{8DE36BA4-3DAB-4667-A548-9667181344F9}" destId="{7666FC99-550E-4474-B27E-DF7B3AFD3765}" srcOrd="16" destOrd="0" presId="urn:microsoft.com/office/officeart/2005/8/layout/vList2"/>
    <dgm:cxn modelId="{CAD1211E-1839-45D1-9ED6-291840F43C2D}" type="presParOf" srcId="{8DE36BA4-3DAB-4667-A548-9667181344F9}" destId="{EF65E93F-B29D-4618-939D-6816F2BE2F8E}" srcOrd="17" destOrd="0" presId="urn:microsoft.com/office/officeart/2005/8/layout/vList2"/>
    <dgm:cxn modelId="{A26525FB-A27D-4A7A-909F-68832DA59FE3}" type="presParOf" srcId="{8DE36BA4-3DAB-4667-A548-9667181344F9}" destId="{67BF11D3-7948-4D61-A082-EBC53A437E58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41C330-2DBB-41D5-9271-A02F9F7BFCAB}">
      <dsp:nvSpPr>
        <dsp:cNvPr id="0" name=""/>
        <dsp:cNvSpPr/>
      </dsp:nvSpPr>
      <dsp:spPr>
        <a:xfrm>
          <a:off x="0" y="64627"/>
          <a:ext cx="9484235" cy="26383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a) This Movie Data contains 1000 rows and 12 columns.</a:t>
          </a:r>
        </a:p>
      </dsp:txBody>
      <dsp:txXfrm>
        <a:off x="12879" y="77506"/>
        <a:ext cx="9458477" cy="238077"/>
      </dsp:txXfrm>
    </dsp:sp>
    <dsp:sp modelId="{878CBFDF-60C3-4955-9DF2-16972BA4BC13}">
      <dsp:nvSpPr>
        <dsp:cNvPr id="0" name=""/>
        <dsp:cNvSpPr/>
      </dsp:nvSpPr>
      <dsp:spPr>
        <a:xfrm>
          <a:off x="0" y="360142"/>
          <a:ext cx="9484235" cy="26383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b) The Data had very less missing values and that too in Revenue and Metadata feature only.</a:t>
          </a:r>
        </a:p>
      </dsp:txBody>
      <dsp:txXfrm>
        <a:off x="12879" y="373021"/>
        <a:ext cx="9458477" cy="238077"/>
      </dsp:txXfrm>
    </dsp:sp>
    <dsp:sp modelId="{548F1A4D-2D07-4947-B86E-694D517DA35F}">
      <dsp:nvSpPr>
        <dsp:cNvPr id="0" name=""/>
        <dsp:cNvSpPr/>
      </dsp:nvSpPr>
      <dsp:spPr>
        <a:xfrm>
          <a:off x="0" y="655657"/>
          <a:ext cx="9484235" cy="263835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c) Pre and Post Profiling has been done using the panda profiling.</a:t>
          </a:r>
        </a:p>
      </dsp:txBody>
      <dsp:txXfrm>
        <a:off x="12879" y="668536"/>
        <a:ext cx="9458477" cy="238077"/>
      </dsp:txXfrm>
    </dsp:sp>
    <dsp:sp modelId="{8125A832-6628-413E-A69F-4EEF1477C442}">
      <dsp:nvSpPr>
        <dsp:cNvPr id="0" name=""/>
        <dsp:cNvSpPr/>
      </dsp:nvSpPr>
      <dsp:spPr>
        <a:xfrm>
          <a:off x="0" y="951173"/>
          <a:ext cx="9484235" cy="26383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d) Most of the movies released in  2013, 2014, 2015, and 2016.</a:t>
          </a:r>
        </a:p>
      </dsp:txBody>
      <dsp:txXfrm>
        <a:off x="12879" y="964052"/>
        <a:ext cx="9458477" cy="238077"/>
      </dsp:txXfrm>
    </dsp:sp>
    <dsp:sp modelId="{C466AFC9-51F7-4158-B438-D84CB9564D47}">
      <dsp:nvSpPr>
        <dsp:cNvPr id="0" name=""/>
        <dsp:cNvSpPr/>
      </dsp:nvSpPr>
      <dsp:spPr>
        <a:xfrm>
          <a:off x="0" y="1246688"/>
          <a:ext cx="9484235" cy="263835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e) Maximum number of movies were released in year 2016.</a:t>
          </a:r>
        </a:p>
      </dsp:txBody>
      <dsp:txXfrm>
        <a:off x="12879" y="1259567"/>
        <a:ext cx="9458477" cy="238077"/>
      </dsp:txXfrm>
    </dsp:sp>
    <dsp:sp modelId="{B4ED369F-D43A-4DEF-824B-34D50ACB9E2A}">
      <dsp:nvSpPr>
        <dsp:cNvPr id="0" name=""/>
        <dsp:cNvSpPr/>
      </dsp:nvSpPr>
      <dsp:spPr>
        <a:xfrm>
          <a:off x="0" y="1542203"/>
          <a:ext cx="9484235" cy="26383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f) Most successful year in terms of revenue was year 2016.</a:t>
          </a:r>
        </a:p>
      </dsp:txBody>
      <dsp:txXfrm>
        <a:off x="12879" y="1555082"/>
        <a:ext cx="9458477" cy="238077"/>
      </dsp:txXfrm>
    </dsp:sp>
    <dsp:sp modelId="{05FF7D6B-6905-408D-B0B9-E7CB66930575}">
      <dsp:nvSpPr>
        <dsp:cNvPr id="0" name=""/>
        <dsp:cNvSpPr/>
      </dsp:nvSpPr>
      <dsp:spPr>
        <a:xfrm>
          <a:off x="0" y="1837718"/>
          <a:ext cx="9484235" cy="26383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g) Action,Adventure,Sci-Fi is the most revenue geenerating Movie genre.</a:t>
          </a:r>
        </a:p>
      </dsp:txBody>
      <dsp:txXfrm>
        <a:off x="12879" y="1850597"/>
        <a:ext cx="9458477" cy="238077"/>
      </dsp:txXfrm>
    </dsp:sp>
    <dsp:sp modelId="{798EA388-D69C-4E6A-9B2C-BF7A848CEC93}">
      <dsp:nvSpPr>
        <dsp:cNvPr id="0" name=""/>
        <dsp:cNvSpPr/>
      </dsp:nvSpPr>
      <dsp:spPr>
        <a:xfrm>
          <a:off x="0" y="2133233"/>
          <a:ext cx="9484235" cy="263835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h) Rating Categorized as 'Bad' , 'Below Average', 'Average', 'Above Average', 'Must Watch', which can give more insight.</a:t>
          </a:r>
        </a:p>
      </dsp:txBody>
      <dsp:txXfrm>
        <a:off x="12879" y="2146112"/>
        <a:ext cx="9458477" cy="238077"/>
      </dsp:txXfrm>
    </dsp:sp>
    <dsp:sp modelId="{7666FC99-550E-4474-B27E-DF7B3AFD3765}">
      <dsp:nvSpPr>
        <dsp:cNvPr id="0" name=""/>
        <dsp:cNvSpPr/>
      </dsp:nvSpPr>
      <dsp:spPr>
        <a:xfrm>
          <a:off x="0" y="2428748"/>
          <a:ext cx="9484235" cy="26383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i) Rating of Movie is highly corelated with Votes and Metascores of the movie.</a:t>
          </a:r>
        </a:p>
      </dsp:txBody>
      <dsp:txXfrm>
        <a:off x="12879" y="2441627"/>
        <a:ext cx="9458477" cy="238077"/>
      </dsp:txXfrm>
    </dsp:sp>
    <dsp:sp modelId="{67BF11D3-7948-4D61-A082-EBC53A437E58}">
      <dsp:nvSpPr>
        <dsp:cNvPr id="0" name=""/>
        <dsp:cNvSpPr/>
      </dsp:nvSpPr>
      <dsp:spPr>
        <a:xfrm>
          <a:off x="0" y="2724263"/>
          <a:ext cx="9484235" cy="263835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j) Revenue of the Movie is highly corelated to the number of votes to the movie.</a:t>
          </a:r>
        </a:p>
      </dsp:txBody>
      <dsp:txXfrm>
        <a:off x="12879" y="2737142"/>
        <a:ext cx="9458477" cy="2380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CAA1B3-2892-45AF-A70F-E4F8DC4FFF4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20ABE-9A72-4386-9C2D-D39AE82C6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20ABE-9A72-4386-9C2D-D39AE82C62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721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7A8-B270-4029-A2EB-2636D4C6A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8336EC-0810-4479-BD6C-8AB47A6D1A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BF847-2E9F-48D0-9F2E-7EFD32894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5482D-909A-4AED-B57E-7AE327CE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24CD6-AF14-447D-A331-392AAA569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92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F81AA-DF75-4BFA-A8DA-52975A79D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659E1D-DBF4-42F8-86FF-05BAF9EB7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44DBD-6CF6-4103-B558-08E259268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5F4E1-D1DF-492B-AD11-9FF331ADA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6E2CC-EF63-4AA8-86D7-6CB292038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42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708622-E733-4443-A8AD-7C45702A3B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A594C-F7B6-490D-BE02-A460CC699F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A6F41-4F99-42B7-A31F-F053B6D6E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6D2A6-B8A0-47D8-89B6-57F840098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D7306-E495-4013-9065-9E6E77AC1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862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935D9-C9A7-42DE-BFB3-AA7AE07D3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A3E9-2381-4585-942D-B3E9B99B7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6D450-0E19-41AA-93A4-38CC716EC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B3BF0-56E7-42C4-9F95-2F9384CA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770F4-CE60-48E5-8176-8C4AA9281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652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9F35E-D1ED-48A4-8F94-D0E2D6B22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F6861-D8DE-4F05-8B70-F32CB48C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1C4D9-A51D-4334-B922-D3E078FFE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EA811-7A37-4E24-8F19-086699A28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54283-6DEE-4311-A75C-4A1DC7C09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140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FD7D3-356D-47D6-A669-E7F8A91AB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8956C-C759-426D-B5CE-0095FC9DA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DB181B-73C3-4216-ADC3-E5D6D0302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102562-DCEF-49E1-A94D-469F554F9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61CFAE-D8D6-4E43-868D-0D24C0043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E0BCA3-1E3F-4073-B279-A46204E0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08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C7CCC-9A60-44B2-BE20-9EEB00E53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3E9D2-B668-41D9-B392-E4D0E31BD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4FF50-6DF5-47E5-9377-5B723C83B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D0259B-A521-41AF-A480-2A99B97292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542113-0DCB-4810-BF05-D35FE38BB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373983-D865-467A-BEEA-FBBDAF720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010051-A0DB-4BED-90DD-5186E7043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7BBFA4-AE69-4037-A895-500780346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03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B7298-77FE-48ED-ABAD-C813FB212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4AE7C9-341A-422B-9E7A-767AA7BC8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6DDB3D-D909-4D61-A463-2F02830CB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29DF96-F638-46F3-B57D-53E3DAEF3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05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392A6F-7F5B-40A6-9AB5-40FB599B4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78033C-A072-40D5-BAF9-C2568A6A9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B4C22-A36B-4C3B-ACC8-6B7D3B36A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9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09778-78A6-4D98-BE68-82E4747BD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F053-38D1-48C1-AA49-90AE9ADBE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FC7552-7678-457C-8CF0-E1BBFE364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4A85B-E729-48DB-89F3-AD3F229FD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380C0-BA35-4A53-8C82-61D50C3B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B429DF-24B3-415C-BC31-2D897AE5E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51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09650-CC8B-4BC8-9A46-0863E19DC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3C2F06-A0E6-4634-846B-28097B3569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BB133B-CB64-4E2F-AC64-EB9B63E87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51451F-CF1B-47B7-B076-EE17276F7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5B90E7-6EBA-4E8E-85A8-F748498E7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AD869-F471-4223-89DD-F0EDD86D3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9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C5F432-E086-4E3C-A4B1-A8798AA48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88E90-6113-4EEE-A145-34690F155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01EDA-3407-42F1-B1DA-2EA8D457A0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17C61-60EE-48B1-8101-C2643ED790B2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5C168-4DD0-4927-9052-7B19329509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FC114-FFAA-4210-855B-B3AD3B108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CEE2B-266D-474C-BAD2-5C48B33EE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783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3AD92C67-9468-418B-A4C0-A863A2F864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" b="16597"/>
          <a:stretch/>
        </p:blipFill>
        <p:spPr bwMode="auto">
          <a:xfrm>
            <a:off x="20" y="-280978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3AE9EC-63D6-4893-83AD-4998BE4C3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 dirty="0"/>
              <a:t>Movie-Data Exploratory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846EC-9E16-4993-8410-D99863F93D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4"/>
            <a:ext cx="4330262" cy="853325"/>
          </a:xfrm>
        </p:spPr>
        <p:txBody>
          <a:bodyPr>
            <a:normAutofit fontScale="70000" lnSpcReduction="20000"/>
          </a:bodyPr>
          <a:lstStyle/>
          <a:p>
            <a:r>
              <a:rPr lang="en-US" sz="2000" dirty="0"/>
              <a:t>By </a:t>
            </a:r>
            <a:br>
              <a:rPr lang="en-US" sz="2000" dirty="0"/>
            </a:br>
            <a:r>
              <a:rPr lang="en-US" sz="2000" dirty="0"/>
              <a:t>Saurabh Agrawal</a:t>
            </a:r>
            <a:br>
              <a:rPr lang="en-US" sz="2000" dirty="0"/>
            </a:br>
            <a:r>
              <a:rPr lang="en-US" sz="2000" dirty="0"/>
              <a:t>(August 2020 Cohort)</a:t>
            </a:r>
          </a:p>
          <a:p>
            <a:r>
              <a:rPr lang="en-US" sz="2000" dirty="0"/>
              <a:t>Email : saurabh9486@gmail.com</a:t>
            </a:r>
          </a:p>
          <a:p>
            <a:endParaRPr lang="en-US" sz="2000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3656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A9B649-1AC9-4114-859A-DD81F39F4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87438"/>
            <a:ext cx="5291666" cy="46831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573F17-C100-43D5-BA49-89D8CEBD5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2992437"/>
            <a:ext cx="5291667" cy="8731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654E04-6B7A-4244-906F-13D89DEE5985}"/>
              </a:ext>
            </a:extLst>
          </p:cNvPr>
          <p:cNvSpPr txBox="1"/>
          <p:nvPr/>
        </p:nvSpPr>
        <p:spPr>
          <a:xfrm flipH="1">
            <a:off x="5465444" y="642938"/>
            <a:ext cx="4078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Added New Feature : </a:t>
            </a:r>
            <a:r>
              <a:rPr lang="en-US" b="1" dirty="0" err="1">
                <a:highlight>
                  <a:srgbClr val="FFFF00"/>
                </a:highlight>
              </a:rPr>
              <a:t>RatingCategory</a:t>
            </a:r>
            <a:endParaRPr lang="en-US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41671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Arc 12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5836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E2AA21-3E38-49F2-B5A1-6F0B25E0150F}"/>
              </a:ext>
            </a:extLst>
          </p:cNvPr>
          <p:cNvSpPr txBox="1"/>
          <p:nvPr/>
        </p:nvSpPr>
        <p:spPr>
          <a:xfrm>
            <a:off x="7080738" y="647593"/>
            <a:ext cx="4467792" cy="30605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Exploratory Data Analysis</a:t>
            </a:r>
          </a:p>
        </p:txBody>
      </p:sp>
      <p:sp>
        <p:nvSpPr>
          <p:cNvPr id="21" name="Oval 14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368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Diagnostic">
            <a:extLst>
              <a:ext uri="{FF2B5EF4-FFF2-40B4-BE49-F238E27FC236}">
                <a16:creationId xmlns:a16="http://schemas.microsoft.com/office/drawing/2014/main" id="{6CC17139-0113-455B-ABB0-D63DE754E2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8572" y="1374798"/>
            <a:ext cx="4108404" cy="4108404"/>
          </a:xfrm>
          <a:custGeom>
            <a:avLst/>
            <a:gdLst/>
            <a:ahLst/>
            <a:cxnLst/>
            <a:rect l="l" t="t" r="r" b="b"/>
            <a:pathLst>
              <a:path w="4273177" h="4470400">
                <a:moveTo>
                  <a:pt x="75080" y="0"/>
                </a:moveTo>
                <a:lnTo>
                  <a:pt x="4198097" y="0"/>
                </a:lnTo>
                <a:cubicBezTo>
                  <a:pt x="4239563" y="0"/>
                  <a:pt x="4273177" y="33614"/>
                  <a:pt x="4273177" y="75080"/>
                </a:cubicBezTo>
                <a:lnTo>
                  <a:pt x="4273177" y="4395320"/>
                </a:lnTo>
                <a:cubicBezTo>
                  <a:pt x="4273177" y="4436786"/>
                  <a:pt x="4239563" y="4470400"/>
                  <a:pt x="4198097" y="4470400"/>
                </a:cubicBezTo>
                <a:lnTo>
                  <a:pt x="75080" y="4470400"/>
                </a:lnTo>
                <a:cubicBezTo>
                  <a:pt x="33614" y="4470400"/>
                  <a:pt x="0" y="4436786"/>
                  <a:pt x="0" y="4395320"/>
                </a:cubicBezTo>
                <a:lnTo>
                  <a:pt x="0" y="75080"/>
                </a:lnTo>
                <a:cubicBezTo>
                  <a:pt x="0" y="33614"/>
                  <a:pt x="33614" y="0"/>
                  <a:pt x="750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93232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6" name="Rectangle 134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77" name="Rectangle 136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693CF3-223F-420D-BFB2-7E708F276388}"/>
              </a:ext>
            </a:extLst>
          </p:cNvPr>
          <p:cNvSpPr txBox="1"/>
          <p:nvPr/>
        </p:nvSpPr>
        <p:spPr>
          <a:xfrm>
            <a:off x="2103121" y="310343"/>
            <a:ext cx="7985759" cy="8688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i="0">
                <a:effectLst/>
                <a:latin typeface="+mj-lt"/>
                <a:ea typeface="+mj-ea"/>
                <a:cs typeface="+mj-cs"/>
              </a:rPr>
              <a:t>Movies Released per Year</a:t>
            </a:r>
          </a:p>
        </p:txBody>
      </p:sp>
      <p:sp>
        <p:nvSpPr>
          <p:cNvPr id="3078" name="Rectangle: Rounded Corners 138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CCF1FED-88D4-4E34-9CF6-84376492C4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" r="-2" b="2782"/>
          <a:stretch/>
        </p:blipFill>
        <p:spPr bwMode="auto">
          <a:xfrm>
            <a:off x="385572" y="2309547"/>
            <a:ext cx="5596128" cy="3756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9A24B1-72BD-4DCC-840D-8C6EA36F7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2" y="2264071"/>
            <a:ext cx="5596128" cy="384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24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4" name="Rectangle 74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9F9AB46-C031-4F8F-8FCB-487E636A43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/>
          <a:stretch/>
        </p:blipFill>
        <p:spPr bwMode="auto">
          <a:xfrm>
            <a:off x="751542" y="623275"/>
            <a:ext cx="3609990" cy="2644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5AA8EA-A5F9-46A1-9FFF-3D540515BD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917" b="1"/>
          <a:stretch/>
        </p:blipFill>
        <p:spPr>
          <a:xfrm>
            <a:off x="750069" y="3586297"/>
            <a:ext cx="3612936" cy="2644860"/>
          </a:xfrm>
          <a:prstGeom prst="rect">
            <a:avLst/>
          </a:prstGeom>
        </p:spPr>
      </p:pic>
      <p:sp>
        <p:nvSpPr>
          <p:cNvPr id="4105" name="Right Triangle 76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06" name="Rectangle 78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4989" y="623275"/>
            <a:ext cx="6581837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226F8C-86D5-45DE-AF02-87BBED4C97DC}"/>
              </a:ext>
            </a:extLst>
          </p:cNvPr>
          <p:cNvSpPr txBox="1"/>
          <p:nvPr/>
        </p:nvSpPr>
        <p:spPr>
          <a:xfrm>
            <a:off x="5450209" y="1056640"/>
            <a:ext cx="5799947" cy="34943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b="1" i="0">
                <a:effectLst/>
                <a:latin typeface="+mj-lt"/>
                <a:ea typeface="+mj-ea"/>
                <a:cs typeface="+mj-cs"/>
              </a:rPr>
              <a:t>Revenues per year</a:t>
            </a:r>
          </a:p>
        </p:txBody>
      </p:sp>
    </p:spTree>
    <p:extLst>
      <p:ext uri="{BB962C8B-B14F-4D97-AF65-F5344CB8AC3E}">
        <p14:creationId xmlns:p14="http://schemas.microsoft.com/office/powerpoint/2010/main" val="3850019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ight Triangle 7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EBA94F-05BD-4BC9-BEA3-2AF2E7348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164" y="1400705"/>
            <a:ext cx="6249052" cy="4015016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4A2E855D-8B0C-4A7A-BE0B-85A1FCAA4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79361" y="918546"/>
            <a:ext cx="3121823" cy="329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650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7B2E72-88E1-4BF4-9BFA-D49AC68E8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25304"/>
            <a:ext cx="10905066" cy="4607391"/>
          </a:xfrm>
          <a:prstGeom prst="rect">
            <a:avLst/>
          </a:prstGeom>
          <a:ln>
            <a:noFill/>
          </a:ln>
        </p:spPr>
      </p:pic>
      <p:sp>
        <p:nvSpPr>
          <p:cNvPr id="23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67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452EDD-D931-4CF3-AB4C-BDE0DA8D1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164" y="1533498"/>
            <a:ext cx="6249052" cy="374943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E996202-682F-4F26-B4FC-CE0856F64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2990" y="973211"/>
            <a:ext cx="2669669" cy="236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4584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9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11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2602D9-5C81-4818-857D-25562D59C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163" y="1122934"/>
            <a:ext cx="7746709" cy="457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8576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8115CC-3CB5-48E3-A281-2164221289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6264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792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215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9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970553-588B-4B17-B587-9E367BF75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778" y="743406"/>
            <a:ext cx="5946342" cy="561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960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A5F0789-A33B-4E03-A4AE-4C8A03EC7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802957"/>
              </p:ext>
            </p:extLst>
          </p:nvPr>
        </p:nvGraphicFramePr>
        <p:xfrm>
          <a:off x="1063701" y="643467"/>
          <a:ext cx="10064599" cy="5571072"/>
        </p:xfrm>
        <a:graphic>
          <a:graphicData uri="http://schemas.openxmlformats.org/drawingml/2006/table">
            <a:tbl>
              <a:tblPr firstRow="1" bandRow="1">
                <a:solidFill>
                  <a:srgbClr val="F7F7F7"/>
                </a:solidFill>
              </a:tblPr>
              <a:tblGrid>
                <a:gridCol w="1536697">
                  <a:extLst>
                    <a:ext uri="{9D8B030D-6E8A-4147-A177-3AD203B41FA5}">
                      <a16:colId xmlns:a16="http://schemas.microsoft.com/office/drawing/2014/main" val="2325564791"/>
                    </a:ext>
                  </a:extLst>
                </a:gridCol>
                <a:gridCol w="4263951">
                  <a:extLst>
                    <a:ext uri="{9D8B030D-6E8A-4147-A177-3AD203B41FA5}">
                      <a16:colId xmlns:a16="http://schemas.microsoft.com/office/drawing/2014/main" val="1251801221"/>
                    </a:ext>
                  </a:extLst>
                </a:gridCol>
                <a:gridCol w="4263951">
                  <a:extLst>
                    <a:ext uri="{9D8B030D-6E8A-4147-A177-3AD203B41FA5}">
                      <a16:colId xmlns:a16="http://schemas.microsoft.com/office/drawing/2014/main" val="519274965"/>
                    </a:ext>
                  </a:extLst>
                </a:gridCol>
              </a:tblGrid>
              <a:tr h="4684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cap="all" spc="60">
                          <a:solidFill>
                            <a:schemeClr val="tx1"/>
                          </a:solidFill>
                          <a:effectLst/>
                        </a:rPr>
                        <a:t>Id</a:t>
                      </a:r>
                    </a:p>
                  </a:txBody>
                  <a:tcPr marL="130137" marR="130137" marT="130137" marB="13013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cap="all" spc="60">
                          <a:solidFill>
                            <a:schemeClr val="tx1"/>
                          </a:solidFill>
                          <a:effectLst/>
                        </a:rPr>
                        <a:t>Feature</a:t>
                      </a:r>
                    </a:p>
                  </a:txBody>
                  <a:tcPr marL="130137" marR="130137" marT="130137" marB="13013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cap="all" spc="6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130137" marR="130137" marT="130137" marB="13013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5801957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Rank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Movie Rank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793287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02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Title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Title of the movie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217348"/>
                  </a:ext>
                </a:extLst>
              </a:tr>
              <a:tr h="6180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03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Genre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The various Genre that the movie can be associated with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47424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04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Short description about the movie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462516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05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Director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Director of the movie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2595333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06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Actors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Main actors in the movie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8671357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07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Year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Year in which the movie was released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570939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08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Runtime (minutes)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Total movie playing time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13407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09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Rating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Movie rating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426427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Votes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Vores for the movie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967960"/>
                  </a:ext>
                </a:extLst>
              </a:tr>
              <a:tr h="386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Revenue (Millions)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Revenue by the movie (in millions)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7399591"/>
                  </a:ext>
                </a:extLst>
              </a:tr>
              <a:tr h="6180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Metascore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Is the score of the movie on the </a:t>
                      </a:r>
                      <a:r>
                        <a:rPr lang="en-US" sz="1500" cap="none" spc="0" err="1">
                          <a:solidFill>
                            <a:schemeClr val="tx1"/>
                          </a:solidFill>
                          <a:effectLst/>
                        </a:rPr>
                        <a:t>metacritic</a:t>
                      </a:r>
                      <a:r>
                        <a:rPr lang="en-US" sz="1500" cap="none" spc="0">
                          <a:solidFill>
                            <a:schemeClr val="tx1"/>
                          </a:solidFill>
                          <a:effectLst/>
                        </a:rPr>
                        <a:t> website by critics</a:t>
                      </a:r>
                    </a:p>
                  </a:txBody>
                  <a:tcPr marL="67680" marR="67680" marT="33841" marB="867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25684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56882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D7C14B8-47E6-40C0-8BDA-AEB56D3E6B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15730"/>
          <a:stretch/>
        </p:blipFill>
        <p:spPr>
          <a:xfrm>
            <a:off x="3" y="-357177"/>
            <a:ext cx="12191997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2C87C2-7A30-4588-98DB-EB9817ADD192}"/>
              </a:ext>
            </a:extLst>
          </p:cNvPr>
          <p:cNvSpPr txBox="1"/>
          <p:nvPr/>
        </p:nvSpPr>
        <p:spPr>
          <a:xfrm>
            <a:off x="2210936" y="844486"/>
            <a:ext cx="9484225" cy="1461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Summary of Movie-Data Analysis</a:t>
            </a:r>
            <a:endParaRPr lang="en-US" sz="4000" b="1" dirty="0">
              <a:latin typeface="+mj-lt"/>
              <a:ea typeface="+mj-ea"/>
              <a:cs typeface="+mj-cs"/>
            </a:endParaRPr>
          </a:p>
        </p:txBody>
      </p:sp>
      <p:graphicFrame>
        <p:nvGraphicFramePr>
          <p:cNvPr id="16" name="TextBox 2">
            <a:extLst>
              <a:ext uri="{FF2B5EF4-FFF2-40B4-BE49-F238E27FC236}">
                <a16:creationId xmlns:a16="http://schemas.microsoft.com/office/drawing/2014/main" id="{882841CA-58D7-419D-97C7-AAAB4C0921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377026"/>
              </p:ext>
            </p:extLst>
          </p:nvPr>
        </p:nvGraphicFramePr>
        <p:xfrm>
          <a:off x="2210936" y="2470248"/>
          <a:ext cx="9484235" cy="305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9302CD4-5164-4729-B7FD-87084DE9BB68}"/>
              </a:ext>
            </a:extLst>
          </p:cNvPr>
          <p:cNvSpPr txBox="1"/>
          <p:nvPr/>
        </p:nvSpPr>
        <p:spPr>
          <a:xfrm flipH="1">
            <a:off x="10699431" y="6105007"/>
            <a:ext cx="1344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08785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Diagnostic">
            <a:extLst>
              <a:ext uri="{FF2B5EF4-FFF2-40B4-BE49-F238E27FC236}">
                <a16:creationId xmlns:a16="http://schemas.microsoft.com/office/drawing/2014/main" id="{6CC17139-0113-455B-ABB0-D63DE754E2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1239" y="1525536"/>
            <a:ext cx="3775459" cy="3775459"/>
          </a:xfrm>
          <a:prstGeom prst="rect">
            <a:avLst/>
          </a:prstGeom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9A1D9BC-1455-4308-9ABD-A3F8EDB67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6068" y="320442"/>
            <a:ext cx="6572492" cy="6212748"/>
          </a:xfrm>
          <a:custGeom>
            <a:avLst/>
            <a:gdLst>
              <a:gd name="connsiteX0" fmla="*/ 0 w 6572492"/>
              <a:gd name="connsiteY0" fmla="*/ 0 h 6212748"/>
              <a:gd name="connsiteX1" fmla="*/ 2248593 w 6572492"/>
              <a:gd name="connsiteY1" fmla="*/ 0 h 6212748"/>
              <a:gd name="connsiteX2" fmla="*/ 2694770 w 6572492"/>
              <a:gd name="connsiteY2" fmla="*/ 0 h 6212748"/>
              <a:gd name="connsiteX3" fmla="*/ 2991094 w 6572492"/>
              <a:gd name="connsiteY3" fmla="*/ 0 h 6212748"/>
              <a:gd name="connsiteX4" fmla="*/ 6572492 w 6572492"/>
              <a:gd name="connsiteY4" fmla="*/ 0 h 6212748"/>
              <a:gd name="connsiteX5" fmla="*/ 6572492 w 6572492"/>
              <a:gd name="connsiteY5" fmla="*/ 2864954 h 6212748"/>
              <a:gd name="connsiteX6" fmla="*/ 3129047 w 6572492"/>
              <a:gd name="connsiteY6" fmla="*/ 6212748 h 6212748"/>
              <a:gd name="connsiteX7" fmla="*/ 2694770 w 6572492"/>
              <a:gd name="connsiteY7" fmla="*/ 6212748 h 6212748"/>
              <a:gd name="connsiteX8" fmla="*/ 2248593 w 6572492"/>
              <a:gd name="connsiteY8" fmla="*/ 6212748 h 6212748"/>
              <a:gd name="connsiteX9" fmla="*/ 0 w 6572492"/>
              <a:gd name="connsiteY9" fmla="*/ 6212748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72492" h="6212748">
                <a:moveTo>
                  <a:pt x="0" y="0"/>
                </a:moveTo>
                <a:lnTo>
                  <a:pt x="2248593" y="0"/>
                </a:lnTo>
                <a:lnTo>
                  <a:pt x="2694770" y="0"/>
                </a:lnTo>
                <a:lnTo>
                  <a:pt x="2991094" y="0"/>
                </a:lnTo>
                <a:lnTo>
                  <a:pt x="6572492" y="0"/>
                </a:lnTo>
                <a:lnTo>
                  <a:pt x="6572492" y="2864954"/>
                </a:lnTo>
                <a:lnTo>
                  <a:pt x="3129047" y="6212748"/>
                </a:lnTo>
                <a:lnTo>
                  <a:pt x="2694770" y="6212748"/>
                </a:lnTo>
                <a:lnTo>
                  <a:pt x="2248593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ight Triangle 3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A62647B-1222-407C-8740-5A497612B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E2AA21-3E38-49F2-B5A1-6F0B25E0150F}"/>
              </a:ext>
            </a:extLst>
          </p:cNvPr>
          <p:cNvSpPr txBox="1"/>
          <p:nvPr/>
        </p:nvSpPr>
        <p:spPr>
          <a:xfrm>
            <a:off x="5775961" y="962526"/>
            <a:ext cx="5384800" cy="32106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Processing</a:t>
            </a:r>
          </a:p>
        </p:txBody>
      </p:sp>
    </p:spTree>
    <p:extLst>
      <p:ext uri="{BB962C8B-B14F-4D97-AF65-F5344CB8AC3E}">
        <p14:creationId xmlns:p14="http://schemas.microsoft.com/office/powerpoint/2010/main" val="348870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F63EF5-F83F-45F9-A131-1FBCD938B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482569"/>
            <a:ext cx="5294716" cy="1892860"/>
          </a:xfrm>
          <a:prstGeom prst="rect">
            <a:avLst/>
          </a:prstGeom>
        </p:spPr>
      </p:pic>
      <p:cxnSp>
        <p:nvCxnSpPr>
          <p:cNvPr id="50" name="Straight Connector 4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CA4B8907-DABD-4FCC-B770-9B6A5FE08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231694"/>
            <a:ext cx="5294715" cy="439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958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526557-4E2F-48CC-B19C-2F1D80AA6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936" y="643467"/>
            <a:ext cx="6712127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3E6C32-9901-4E27-82C3-F4FD5467032B}"/>
              </a:ext>
            </a:extLst>
          </p:cNvPr>
          <p:cNvSpPr/>
          <p:nvPr/>
        </p:nvSpPr>
        <p:spPr>
          <a:xfrm>
            <a:off x="2995613" y="5153025"/>
            <a:ext cx="5381625" cy="4238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16C847-E8EF-45B3-8B8A-310A3A14F176}"/>
              </a:ext>
            </a:extLst>
          </p:cNvPr>
          <p:cNvSpPr txBox="1"/>
          <p:nvPr/>
        </p:nvSpPr>
        <p:spPr>
          <a:xfrm>
            <a:off x="8377238" y="5180290"/>
            <a:ext cx="1901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Missing Values </a:t>
            </a:r>
          </a:p>
        </p:txBody>
      </p:sp>
    </p:spTree>
    <p:extLst>
      <p:ext uri="{BB962C8B-B14F-4D97-AF65-F5344CB8AC3E}">
        <p14:creationId xmlns:p14="http://schemas.microsoft.com/office/powerpoint/2010/main" val="2090317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97876B8-AE94-4DD5-8E17-F0CE2EBB5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997709"/>
            <a:ext cx="10905066" cy="2862580"/>
          </a:xfrm>
          <a:prstGeom prst="rect">
            <a:avLst/>
          </a:prstGeom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74E8E4D-72E3-49DC-83C8-86CF7A9C6E8A}"/>
              </a:ext>
            </a:extLst>
          </p:cNvPr>
          <p:cNvSpPr/>
          <p:nvPr/>
        </p:nvSpPr>
        <p:spPr>
          <a:xfrm>
            <a:off x="833438" y="4286250"/>
            <a:ext cx="6762750" cy="752936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62D246-2A83-439C-9B3E-8EF3A58D29D0}"/>
              </a:ext>
            </a:extLst>
          </p:cNvPr>
          <p:cNvSpPr txBox="1"/>
          <p:nvPr/>
        </p:nvSpPr>
        <p:spPr>
          <a:xfrm>
            <a:off x="7815618" y="4544704"/>
            <a:ext cx="2893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Replaced Missing values with the Median values of that respective feature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44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396E72-B1C6-4562-9BD9-796454AFB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214" y="1176793"/>
            <a:ext cx="3422479" cy="45481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8DD2DA-7E0B-4DDC-8D39-620B70D80554}"/>
              </a:ext>
            </a:extLst>
          </p:cNvPr>
          <p:cNvSpPr txBox="1"/>
          <p:nvPr/>
        </p:nvSpPr>
        <p:spPr>
          <a:xfrm flipH="1">
            <a:off x="3528028" y="763729"/>
            <a:ext cx="542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After Data Cleaning, All Null elements are removed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64F4E0-8781-4C50-BD3A-FF804C091E9B}"/>
              </a:ext>
            </a:extLst>
          </p:cNvPr>
          <p:cNvSpPr/>
          <p:nvPr/>
        </p:nvSpPr>
        <p:spPr>
          <a:xfrm>
            <a:off x="3944203" y="4731224"/>
            <a:ext cx="3848669" cy="6459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98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Diagnostic">
            <a:extLst>
              <a:ext uri="{FF2B5EF4-FFF2-40B4-BE49-F238E27FC236}">
                <a16:creationId xmlns:a16="http://schemas.microsoft.com/office/drawing/2014/main" id="{6CC17139-0113-455B-ABB0-D63DE754E2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1239" y="1525536"/>
            <a:ext cx="3775459" cy="3775459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9A1D9BC-1455-4308-9ABD-A3F8EDB67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6068" y="320442"/>
            <a:ext cx="6572492" cy="6212748"/>
          </a:xfrm>
          <a:custGeom>
            <a:avLst/>
            <a:gdLst>
              <a:gd name="connsiteX0" fmla="*/ 0 w 6572492"/>
              <a:gd name="connsiteY0" fmla="*/ 0 h 6212748"/>
              <a:gd name="connsiteX1" fmla="*/ 2248593 w 6572492"/>
              <a:gd name="connsiteY1" fmla="*/ 0 h 6212748"/>
              <a:gd name="connsiteX2" fmla="*/ 2694770 w 6572492"/>
              <a:gd name="connsiteY2" fmla="*/ 0 h 6212748"/>
              <a:gd name="connsiteX3" fmla="*/ 2991094 w 6572492"/>
              <a:gd name="connsiteY3" fmla="*/ 0 h 6212748"/>
              <a:gd name="connsiteX4" fmla="*/ 6572492 w 6572492"/>
              <a:gd name="connsiteY4" fmla="*/ 0 h 6212748"/>
              <a:gd name="connsiteX5" fmla="*/ 6572492 w 6572492"/>
              <a:gd name="connsiteY5" fmla="*/ 2864954 h 6212748"/>
              <a:gd name="connsiteX6" fmla="*/ 3129047 w 6572492"/>
              <a:gd name="connsiteY6" fmla="*/ 6212748 h 6212748"/>
              <a:gd name="connsiteX7" fmla="*/ 2694770 w 6572492"/>
              <a:gd name="connsiteY7" fmla="*/ 6212748 h 6212748"/>
              <a:gd name="connsiteX8" fmla="*/ 2248593 w 6572492"/>
              <a:gd name="connsiteY8" fmla="*/ 6212748 h 6212748"/>
              <a:gd name="connsiteX9" fmla="*/ 0 w 6572492"/>
              <a:gd name="connsiteY9" fmla="*/ 6212748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72492" h="6212748">
                <a:moveTo>
                  <a:pt x="0" y="0"/>
                </a:moveTo>
                <a:lnTo>
                  <a:pt x="2248593" y="0"/>
                </a:lnTo>
                <a:lnTo>
                  <a:pt x="2694770" y="0"/>
                </a:lnTo>
                <a:lnTo>
                  <a:pt x="2991094" y="0"/>
                </a:lnTo>
                <a:lnTo>
                  <a:pt x="6572492" y="0"/>
                </a:lnTo>
                <a:lnTo>
                  <a:pt x="6572492" y="2864954"/>
                </a:lnTo>
                <a:lnTo>
                  <a:pt x="3129047" y="6212748"/>
                </a:lnTo>
                <a:lnTo>
                  <a:pt x="2694770" y="6212748"/>
                </a:lnTo>
                <a:lnTo>
                  <a:pt x="2248593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A62647B-1222-407C-8740-5A497612B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E2AA21-3E38-49F2-B5A1-6F0B25E0150F}"/>
              </a:ext>
            </a:extLst>
          </p:cNvPr>
          <p:cNvSpPr txBox="1"/>
          <p:nvPr/>
        </p:nvSpPr>
        <p:spPr>
          <a:xfrm>
            <a:off x="5775961" y="962526"/>
            <a:ext cx="5384800" cy="32106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1814294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D8CAD9-1AC3-4B7E-80BF-DDA950432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70779"/>
            <a:ext cx="10905066" cy="4716440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6D06D5-5936-4CC0-B0C4-4426E8E83AC2}"/>
              </a:ext>
            </a:extLst>
          </p:cNvPr>
          <p:cNvSpPr/>
          <p:nvPr/>
        </p:nvSpPr>
        <p:spPr>
          <a:xfrm>
            <a:off x="5795749" y="1883391"/>
            <a:ext cx="1178257" cy="395785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E4A12A-8285-4B85-8C32-BE440CF37D63}"/>
              </a:ext>
            </a:extLst>
          </p:cNvPr>
          <p:cNvSpPr/>
          <p:nvPr/>
        </p:nvSpPr>
        <p:spPr>
          <a:xfrm>
            <a:off x="696036" y="1993596"/>
            <a:ext cx="814316" cy="391133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76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329</Words>
  <Application>Microsoft Office PowerPoint</Application>
  <PresentationFormat>Widescreen</PresentationFormat>
  <Paragraphs>64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Avenir Next LT Pro</vt:lpstr>
      <vt:lpstr>Calibri</vt:lpstr>
      <vt:lpstr>Calibri Light</vt:lpstr>
      <vt:lpstr>Office Theme</vt:lpstr>
      <vt:lpstr>Movie-Data Exploratory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Movie-Data Exploratory Analysis</dc:title>
  <dc:creator>Agrawal, Saurabh</dc:creator>
  <cp:lastModifiedBy>Agrawal, Saurabh</cp:lastModifiedBy>
  <cp:revision>4</cp:revision>
  <dcterms:created xsi:type="dcterms:W3CDTF">2020-11-25T17:28:21Z</dcterms:created>
  <dcterms:modified xsi:type="dcterms:W3CDTF">2020-11-25T17:44:11Z</dcterms:modified>
</cp:coreProperties>
</file>

<file path=docProps/thumbnail.jpeg>
</file>